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57" r:id="rId2"/>
    <p:sldId id="256" r:id="rId3"/>
    <p:sldId id="320" r:id="rId4"/>
    <p:sldId id="313" r:id="rId5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4" d="100"/>
          <a:sy n="64" d="100"/>
        </p:scale>
        <p:origin x="954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EA9C1F-D636-4500-A922-517CC4FD2A53}" type="datetimeFigureOut">
              <a:rPr lang="zh-CN" altLang="en-US" smtClean="0"/>
              <a:t>2025/9/15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DF44B6B-24AD-438F-88D5-D9EFEC08A65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978460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107" y="0"/>
            <a:ext cx="12192000" cy="6858000"/>
          </a:xfrm>
          <a:prstGeom prst="rect">
            <a:avLst/>
          </a:prstGeom>
        </p:spPr>
      </p:pic>
      <p:cxnSp>
        <p:nvCxnSpPr>
          <p:cNvPr id="6" name="直接连接符 5"/>
          <p:cNvCxnSpPr>
            <a:cxnSpLocks/>
          </p:cNvCxnSpPr>
          <p:nvPr userDrawn="1"/>
        </p:nvCxnSpPr>
        <p:spPr>
          <a:xfrm>
            <a:off x="0" y="708148"/>
            <a:ext cx="12190234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12" descr="中英文横排组合最终稿">
            <a:extLst>
              <a:ext uri="{FF2B5EF4-FFF2-40B4-BE49-F238E27FC236}">
                <a16:creationId xmlns:a16="http://schemas.microsoft.com/office/drawing/2014/main" id="{9BAB6A00-E7CB-4CBC-9318-38A5B7316B7D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382279" y="104504"/>
            <a:ext cx="3809721" cy="5575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300139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AA99AAE5-E6A5-4022-8D44-5AFA86B738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81B6F2FE-25B9-4DE2-8F61-F11C5666373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2508109E-B555-4E13-B68B-1229873B9B4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836FE041-9945-48C0-A51A-590BEDD4170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769CCEC1-1C4B-4D90-A077-E07E2A4590E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1B71532B-4623-4FD8-8220-6DA0589526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05286F-21BB-4AB4-961F-35FA1AB38DE7}" type="datetimeFigureOut">
              <a:rPr lang="zh-CN" altLang="en-US" smtClean="0"/>
              <a:t>2025/9/15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D486B4E4-2041-4A8E-B990-2EFFC96EAD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91B9079D-AF7E-4213-847A-37F95DBBDB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F50AF-7D10-4512-BB23-A65917634B8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241637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B324C34-19C7-4E5C-88E6-142002EABB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C00C25D7-88AD-4EA1-919E-C0F54C701C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05286F-21BB-4AB4-961F-35FA1AB38DE7}" type="datetimeFigureOut">
              <a:rPr lang="zh-CN" altLang="en-US" smtClean="0"/>
              <a:t>2025/9/15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74AD7D76-CFFD-4FA7-A390-1C857466E3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00640613-BF81-4711-9303-BBA95DF9E3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F50AF-7D10-4512-BB23-A65917634B8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4813110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1E31C5DA-9312-4DCD-91D1-9D48895AD9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05286F-21BB-4AB4-961F-35FA1AB38DE7}" type="datetimeFigureOut">
              <a:rPr lang="zh-CN" altLang="en-US" smtClean="0"/>
              <a:t>2025/9/15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E932081B-801D-4A6B-B536-FC0B787067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71D59616-6655-4670-942F-3941B01B32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F50AF-7D10-4512-BB23-A65917634B8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9597074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92399A06-EC86-48F4-A31A-8C98A08BD8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7F07A100-7387-4061-8955-2A747B80AD2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193654D1-6835-4E87-84F5-876073FD3C0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3268E0F7-90DF-427F-BF66-49B64340FF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05286F-21BB-4AB4-961F-35FA1AB38DE7}" type="datetimeFigureOut">
              <a:rPr lang="zh-CN" altLang="en-US" smtClean="0"/>
              <a:t>2025/9/15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0328896B-D48E-4A10-8D4C-9B75A7514F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F9ECB1C5-AF13-41BE-9169-5187E8976E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F50AF-7D10-4512-BB23-A65917634B8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4531246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F1B785E-AF4C-4E79-AD05-573D73069B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4D9DD350-7192-4F16-B599-0636206F88D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772D8CA4-5F56-4588-92A1-D82520CCB78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396F2943-7F5C-45D4-AFE6-74282ADF12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05286F-21BB-4AB4-961F-35FA1AB38DE7}" type="datetimeFigureOut">
              <a:rPr lang="zh-CN" altLang="en-US" smtClean="0"/>
              <a:t>2025/9/15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EAD617E1-309C-4474-9CA9-4C5F7EA37A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9B93E82C-88C9-42BC-AB4B-B3782007DC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F50AF-7D10-4512-BB23-A65917634B8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4640183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3016C414-4E38-4B7F-9986-97D3E1E1D3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1551BC05-4CEB-4E87-9D25-F3457F3334D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1753B2C3-F59A-4D76-BE1E-94B48CFC48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05286F-21BB-4AB4-961F-35FA1AB38DE7}" type="datetimeFigureOut">
              <a:rPr lang="zh-CN" altLang="en-US" smtClean="0"/>
              <a:t>2025/9/15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93D0A476-E6C1-4023-9733-13F737C609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AB5D34A5-2EBC-4B41-8391-D8E21B2C40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F50AF-7D10-4512-BB23-A65917634B8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2267214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0FDE6F04-CEE8-4A4F-A152-E2BF4AD924C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D20FB339-D911-4E27-8A11-740F4157B88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25422238-2DD2-4AE1-86FF-A1A229DB3C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05286F-21BB-4AB4-961F-35FA1AB38DE7}" type="datetimeFigureOut">
              <a:rPr lang="zh-CN" altLang="en-US" smtClean="0"/>
              <a:t>2025/9/15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9BC2582F-DF8A-4FCA-9D78-FE8D3622CC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B7F5A9F4-9FFD-47A1-BE95-AF18AA521B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F50AF-7D10-4512-BB23-A65917634B8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149671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封面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0817"/>
          <a:stretch>
            <a:fillRect/>
          </a:stretch>
        </p:blipFill>
        <p:spPr>
          <a:xfrm>
            <a:off x="0" y="0"/>
            <a:ext cx="12192000" cy="5430397"/>
          </a:xfrm>
          <a:prstGeom prst="rect">
            <a:avLst/>
          </a:prstGeom>
        </p:spPr>
      </p:pic>
      <p:pic>
        <p:nvPicPr>
          <p:cNvPr id="4" name="Picture 12" descr="中英文横排组合最终稿">
            <a:extLst>
              <a:ext uri="{FF2B5EF4-FFF2-40B4-BE49-F238E27FC236}">
                <a16:creationId xmlns:a16="http://schemas.microsoft.com/office/drawing/2014/main" id="{A0973862-C623-44D2-9A65-58B4D4706E76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811297" y="5275698"/>
            <a:ext cx="4866834" cy="712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6553784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107" y="0"/>
            <a:ext cx="12192000" cy="6858000"/>
          </a:xfrm>
          <a:prstGeom prst="rect">
            <a:avLst/>
          </a:prstGeom>
        </p:spPr>
      </p:pic>
      <p:cxnSp>
        <p:nvCxnSpPr>
          <p:cNvPr id="6" name="直接连接符 5"/>
          <p:cNvCxnSpPr>
            <a:cxnSpLocks/>
          </p:cNvCxnSpPr>
          <p:nvPr userDrawn="1"/>
        </p:nvCxnSpPr>
        <p:spPr>
          <a:xfrm>
            <a:off x="0" y="708148"/>
            <a:ext cx="12190234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图片 4">
            <a:extLst>
              <a:ext uri="{FF2B5EF4-FFF2-40B4-BE49-F238E27FC236}">
                <a16:creationId xmlns:a16="http://schemas.microsoft.com/office/drawing/2014/main" id="{4BAEC082-27E9-449F-B784-A91DE4D45036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922850" y="32538"/>
            <a:ext cx="3273491" cy="675610"/>
          </a:xfrm>
          <a:prstGeom prst="rect">
            <a:avLst/>
          </a:prstGeom>
          <a:solidFill>
            <a:srgbClr val="F3F3F4"/>
          </a:solidFill>
        </p:spPr>
      </p:pic>
    </p:spTree>
    <p:extLst>
      <p:ext uri="{BB962C8B-B14F-4D97-AF65-F5344CB8AC3E}">
        <p14:creationId xmlns:p14="http://schemas.microsoft.com/office/powerpoint/2010/main" val="19070740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封面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0817"/>
          <a:stretch>
            <a:fillRect/>
          </a:stretch>
        </p:blipFill>
        <p:spPr>
          <a:xfrm>
            <a:off x="0" y="0"/>
            <a:ext cx="12192000" cy="5430397"/>
          </a:xfrm>
          <a:prstGeom prst="rect">
            <a:avLst/>
          </a:prstGeom>
        </p:spPr>
      </p:pic>
      <p:pic>
        <p:nvPicPr>
          <p:cNvPr id="3" name="图片 2">
            <a:extLst>
              <a:ext uri="{FF2B5EF4-FFF2-40B4-BE49-F238E27FC236}">
                <a16:creationId xmlns:a16="http://schemas.microsoft.com/office/drawing/2014/main" id="{86C9D6D9-53FD-47F9-95A8-055ABAB5DA02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122534" y="5162550"/>
            <a:ext cx="3876675" cy="800100"/>
          </a:xfrm>
          <a:prstGeom prst="rect">
            <a:avLst/>
          </a:prstGeom>
          <a:solidFill>
            <a:srgbClr val="F3F3F4"/>
          </a:solidFill>
        </p:spPr>
      </p:pic>
    </p:spTree>
    <p:extLst>
      <p:ext uri="{BB962C8B-B14F-4D97-AF65-F5344CB8AC3E}">
        <p14:creationId xmlns:p14="http://schemas.microsoft.com/office/powerpoint/2010/main" val="25794582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F123851-17AC-47FD-B6E6-711CA7E1F7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352B7ECF-86AF-4A03-94AF-F9492CA779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05286F-21BB-4AB4-961F-35FA1AB38DE7}" type="datetimeFigureOut">
              <a:rPr lang="zh-CN" altLang="en-US" smtClean="0"/>
              <a:t>2025/9/15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0589B26D-E9F8-4248-94E1-A25701B439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C9973F84-F78C-4D9B-B1F8-F64450ABF7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F50AF-7D10-4512-BB23-A65917634B8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05242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F41341C-AF68-4F1C-86D9-1DE8494155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A139AC5E-30DD-4006-89C0-5FEAF6E5EDA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DD37D2A5-E7CC-4307-AFD8-396DAF8191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05286F-21BB-4AB4-961F-35FA1AB38DE7}" type="datetimeFigureOut">
              <a:rPr lang="zh-CN" altLang="en-US" smtClean="0"/>
              <a:t>2025/9/15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9088440D-CE80-4EA1-A477-050964B6C7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1884BF42-00BD-4425-9BF1-17423FC642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F50AF-7D10-4512-BB23-A65917634B8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940346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8BC9CCF-EC9F-438E-AA8D-21AFF5DAB9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78C11548-BE73-44D2-B35B-73515193E87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7330C281-09E9-4F00-99AF-1E4CA19F61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05286F-21BB-4AB4-961F-35FA1AB38DE7}" type="datetimeFigureOut">
              <a:rPr lang="zh-CN" altLang="en-US" smtClean="0"/>
              <a:t>2025/9/15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9F1E424C-7A68-4344-BC36-C92054956A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7F303D1C-E5B5-40AC-AE08-D5687131C8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F50AF-7D10-4512-BB23-A65917634B8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982872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9471588A-EB6E-44CA-AB6E-9D6658C85D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8CA3D34F-8828-47E4-AE71-DC1F354951A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9FC512DC-AFAA-442A-8FB2-AAF6ACA219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05286F-21BB-4AB4-961F-35FA1AB38DE7}" type="datetimeFigureOut">
              <a:rPr lang="zh-CN" altLang="en-US" smtClean="0"/>
              <a:t>2025/9/15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932E0715-EC41-4095-8EF8-D997F6C79F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429603EC-FFC1-4FEF-8846-54645605FE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F50AF-7D10-4512-BB23-A65917634B8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319153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E21875C-7DF6-4B83-A42A-350E683006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F38A3FC2-4252-481C-AA53-DE8028FE1F1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1613F9B1-E7E3-4B8F-9924-946ECDE0C37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C6EAF227-70EB-462A-91B8-C19EC9BC30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05286F-21BB-4AB4-961F-35FA1AB38DE7}" type="datetimeFigureOut">
              <a:rPr lang="zh-CN" altLang="en-US" smtClean="0"/>
              <a:t>2025/9/15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2C93FEFE-5766-466C-A3C1-6095372373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787122E3-D533-46C7-9990-CE1B7DDA03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F50AF-7D10-4512-BB23-A65917634B8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499933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1B9B840B-4B63-461B-892C-17F4F7F848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C6DD5996-02CC-49D0-995F-FA4889FA0E5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二级</a:t>
            </a:r>
          </a:p>
          <a:p>
            <a:pPr lvl="2"/>
            <a:r>
              <a:rPr lang="zh-CN" altLang="en-US" dirty="0"/>
              <a:t>三级</a:t>
            </a:r>
          </a:p>
          <a:p>
            <a:pPr lvl="3"/>
            <a:r>
              <a:rPr lang="zh-CN" altLang="en-US" dirty="0"/>
              <a:t>四级</a:t>
            </a:r>
          </a:p>
          <a:p>
            <a:pPr lvl="4"/>
            <a:r>
              <a:rPr lang="zh-CN" altLang="en-US" dirty="0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3BCAB1B8-5276-4A4A-884D-1214E8CA563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05286F-21BB-4AB4-961F-35FA1AB38DE7}" type="datetimeFigureOut">
              <a:rPr lang="zh-CN" altLang="en-US" smtClean="0"/>
              <a:t>2025/9/15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9702BD6A-4D56-4872-84C7-CB170F9C7BD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E2F6A671-5436-44D7-ABCE-DA0CBA6DF2B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6F50AF-7D10-4512-BB23-A65917634B8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846872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3" r:id="rId3"/>
    <p:sldLayoutId id="2147483664" r:id="rId4"/>
    <p:sldLayoutId id="2147483662" r:id="rId5"/>
    <p:sldLayoutId id="2147483649" r:id="rId6"/>
    <p:sldLayoutId id="2147483650" r:id="rId7"/>
    <p:sldLayoutId id="2147483651" r:id="rId8"/>
    <p:sldLayoutId id="2147483652" r:id="rId9"/>
    <p:sldLayoutId id="2147483653" r:id="rId10"/>
    <p:sldLayoutId id="2147483654" r:id="rId11"/>
    <p:sldLayoutId id="2147483655" r:id="rId12"/>
    <p:sldLayoutId id="2147483656" r:id="rId13"/>
    <p:sldLayoutId id="2147483657" r:id="rId14"/>
    <p:sldLayoutId id="2147483658" r:id="rId15"/>
    <p:sldLayoutId id="2147483659" r:id="rId1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方正黑体_GBK" panose="03000509000000000000" pitchFamily="65" charset="-122"/>
          <a:ea typeface="方正黑体_GBK" panose="03000509000000000000" pitchFamily="65" charset="-122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方正黑体_GBK" panose="03000509000000000000" pitchFamily="65" charset="-122"/>
          <a:ea typeface="方正黑体_GBK" panose="03000509000000000000" pitchFamily="65" charset="-122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方正楷体_GBK" panose="03000509000000000000" pitchFamily="65" charset="-122"/>
          <a:ea typeface="方正楷体_GBK" panose="03000509000000000000" pitchFamily="65" charset="-122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方正楷体_GBK" panose="03000509000000000000" pitchFamily="65" charset="-122"/>
          <a:ea typeface="方正楷体_GBK" panose="03000509000000000000" pitchFamily="65" charset="-122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3CDECE70-BBAC-48C2-8FD8-07268BC8999B}"/>
              </a:ext>
            </a:extLst>
          </p:cNvPr>
          <p:cNvSpPr>
            <a:spLocks noGrp="1"/>
          </p:cNvSpPr>
          <p:nvPr>
            <p:ph type="ctrTitle" idx="4294967295"/>
          </p:nvPr>
        </p:nvSpPr>
        <p:spPr>
          <a:xfrm>
            <a:off x="3048000" y="1122363"/>
            <a:ext cx="9144000" cy="2387600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zh-CN" altLang="en-US" dirty="0"/>
              <a:t>拓展知识</a:t>
            </a:r>
            <a:br>
              <a:rPr lang="en-US" altLang="zh-CN" dirty="0"/>
            </a:br>
            <a:r>
              <a:rPr lang="zh-CN" altLang="en-US"/>
              <a:t>电动汽车的整车控制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1272542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id="{36863CEB-A947-4517-A646-61230F8E687B}"/>
              </a:ext>
            </a:extLst>
          </p:cNvPr>
          <p:cNvSpPr txBox="1"/>
          <p:nvPr/>
        </p:nvSpPr>
        <p:spPr>
          <a:xfrm>
            <a:off x="14068" y="225086"/>
            <a:ext cx="6400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latin typeface="方正黑体_GBK" panose="03000509000000000000" pitchFamily="65" charset="-122"/>
                <a:ea typeface="方正黑体_GBK" panose="03000509000000000000" pitchFamily="65" charset="-122"/>
              </a:rPr>
              <a:t>任务一</a:t>
            </a:r>
            <a:r>
              <a:rPr lang="en-US" altLang="zh-CN" sz="2400" dirty="0">
                <a:latin typeface="方正黑体_GBK" panose="03000509000000000000" pitchFamily="65" charset="-122"/>
                <a:ea typeface="方正黑体_GBK" panose="03000509000000000000" pitchFamily="65" charset="-122"/>
              </a:rPr>
              <a:t>—</a:t>
            </a:r>
            <a:r>
              <a:rPr lang="zh-CN" altLang="en-US" sz="2400" dirty="0">
                <a:latin typeface="方正黑体_GBK" panose="03000509000000000000" pitchFamily="65" charset="-122"/>
                <a:ea typeface="方正黑体_GBK" panose="03000509000000000000" pitchFamily="65" charset="-122"/>
              </a:rPr>
              <a:t>拓展知识</a:t>
            </a: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02664040-D815-44E7-BDC4-875F862CBF21}"/>
              </a:ext>
            </a:extLst>
          </p:cNvPr>
          <p:cNvSpPr txBox="1"/>
          <p:nvPr/>
        </p:nvSpPr>
        <p:spPr>
          <a:xfrm>
            <a:off x="2642381" y="987424"/>
            <a:ext cx="690723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>
                <a:latin typeface="方正黑体_GBK" panose="03000509000000000000" pitchFamily="65" charset="-122"/>
                <a:ea typeface="方正黑体_GBK" panose="03000509000000000000" pitchFamily="65" charset="-122"/>
              </a:rPr>
              <a:t>拓展知识   电动汽车的整车控制</a:t>
            </a: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EA9D4630-F92E-49B1-9E18-42C68BBACCB4}"/>
              </a:ext>
            </a:extLst>
          </p:cNvPr>
          <p:cNvSpPr txBox="1"/>
          <p:nvPr/>
        </p:nvSpPr>
        <p:spPr>
          <a:xfrm>
            <a:off x="644769" y="1988906"/>
            <a:ext cx="11256499" cy="9634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由控制器通过汽车运行过程中各部件的运行状态，合理控制车辆的能量分配，协调各部件工作，以充分发挥各部件的性能，在保证汽车正常运行的前提下，实现汽车的最佳运行状态。</a:t>
            </a:r>
            <a:endParaRPr lang="en-US" altLang="zh-CN" sz="2000" dirty="0">
              <a:latin typeface="方正楷体_GBK" panose="03000509000000000000" pitchFamily="65" charset="-122"/>
              <a:ea typeface="方正楷体_GBK" panose="03000509000000000000" pitchFamily="65" charset="-122"/>
            </a:endParaRPr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id="{9497ADF9-B4AA-4B31-8706-A82051D38477}"/>
              </a:ext>
            </a:extLst>
          </p:cNvPr>
          <p:cNvSpPr/>
          <p:nvPr/>
        </p:nvSpPr>
        <p:spPr>
          <a:xfrm>
            <a:off x="644769" y="3060511"/>
            <a:ext cx="10623453" cy="28100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1.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汽车驱动控制</a:t>
            </a:r>
          </a:p>
          <a:p>
            <a:pPr>
              <a:lnSpc>
                <a:spcPct val="150000"/>
              </a:lnSpc>
            </a:pP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根据驾驶人的驾驶要求、车辆状态、道路及环境状况等信息，分析车辆的动力需求，由整车控制器向电机控制器发送转矩控制指令，电机控制器控制主驱动电机输出合适的动力来驱动车辆。</a:t>
            </a:r>
          </a:p>
          <a:p>
            <a:pPr>
              <a:lnSpc>
                <a:spcPct val="150000"/>
              </a:lnSpc>
            </a:pP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2.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制动能量回馈控制</a:t>
            </a:r>
          </a:p>
          <a:p>
            <a:pPr>
              <a:lnSpc>
                <a:spcPct val="150000"/>
              </a:lnSpc>
            </a:pP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当汽车减速制动时，整车控制器根据制动踏板和加速踏板信息、车辆行驶状态信息、蓄电池状态信息，计算再生制动力矩，向电机控制器发出指令完成制动能量回收。</a:t>
            </a:r>
          </a:p>
        </p:txBody>
      </p:sp>
    </p:spTree>
    <p:extLst>
      <p:ext uri="{BB962C8B-B14F-4D97-AF65-F5344CB8AC3E}">
        <p14:creationId xmlns:p14="http://schemas.microsoft.com/office/powerpoint/2010/main" val="9599138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id="{36863CEB-A947-4517-A646-61230F8E687B}"/>
              </a:ext>
            </a:extLst>
          </p:cNvPr>
          <p:cNvSpPr txBox="1"/>
          <p:nvPr/>
        </p:nvSpPr>
        <p:spPr>
          <a:xfrm>
            <a:off x="14068" y="225086"/>
            <a:ext cx="6400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latin typeface="方正黑体_GBK" panose="03000509000000000000" pitchFamily="65" charset="-122"/>
                <a:ea typeface="方正黑体_GBK" panose="03000509000000000000" pitchFamily="65" charset="-122"/>
              </a:rPr>
              <a:t>任务一</a:t>
            </a:r>
            <a:r>
              <a:rPr lang="en-US" altLang="zh-CN" sz="2400" dirty="0">
                <a:latin typeface="方正黑体_GBK" panose="03000509000000000000" pitchFamily="65" charset="-122"/>
                <a:ea typeface="方正黑体_GBK" panose="03000509000000000000" pitchFamily="65" charset="-122"/>
              </a:rPr>
              <a:t>—</a:t>
            </a:r>
            <a:r>
              <a:rPr lang="zh-CN" altLang="en-US" sz="2400" dirty="0">
                <a:latin typeface="方正黑体_GBK" panose="03000509000000000000" pitchFamily="65" charset="-122"/>
                <a:ea typeface="方正黑体_GBK" panose="03000509000000000000" pitchFamily="65" charset="-122"/>
              </a:rPr>
              <a:t>拓展知识</a:t>
            </a: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02664040-D815-44E7-BDC4-875F862CBF21}"/>
              </a:ext>
            </a:extLst>
          </p:cNvPr>
          <p:cNvSpPr txBox="1"/>
          <p:nvPr/>
        </p:nvSpPr>
        <p:spPr>
          <a:xfrm>
            <a:off x="2642381" y="987424"/>
            <a:ext cx="690723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>
                <a:latin typeface="方正黑体_GBK" panose="03000509000000000000" pitchFamily="65" charset="-122"/>
                <a:ea typeface="方正黑体_GBK" panose="03000509000000000000" pitchFamily="65" charset="-122"/>
              </a:rPr>
              <a:t>拓展知识   电动汽车的整车控制</a:t>
            </a:r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id="{9497ADF9-B4AA-4B31-8706-A82051D38477}"/>
              </a:ext>
            </a:extLst>
          </p:cNvPr>
          <p:cNvSpPr/>
          <p:nvPr/>
        </p:nvSpPr>
        <p:spPr>
          <a:xfrm>
            <a:off x="1179341" y="2244585"/>
            <a:ext cx="7050259" cy="28100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3.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整车能量优化管理</a:t>
            </a:r>
          </a:p>
          <a:p>
            <a:pPr>
              <a:lnSpc>
                <a:spcPct val="150000"/>
              </a:lnSpc>
            </a:pP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通过对车载能源动力系统的管理，提高整车能量利用效率，延长纯电动车的续驶里程。</a:t>
            </a:r>
          </a:p>
          <a:p>
            <a:pPr>
              <a:lnSpc>
                <a:spcPct val="150000"/>
              </a:lnSpc>
            </a:pP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4.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车辆状态显示</a:t>
            </a:r>
          </a:p>
          <a:p>
            <a:pPr>
              <a:lnSpc>
                <a:spcPct val="150000"/>
              </a:lnSpc>
            </a:pP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对车辆实时速度、动力电池状态等信息进行采集和转换，由主控制器通过汽车仪表进行显示。</a:t>
            </a:r>
          </a:p>
        </p:txBody>
      </p:sp>
    </p:spTree>
    <p:extLst>
      <p:ext uri="{BB962C8B-B14F-4D97-AF65-F5344CB8AC3E}">
        <p14:creationId xmlns:p14="http://schemas.microsoft.com/office/powerpoint/2010/main" val="13218994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id="{DDCCB506-498A-45F4-8ACD-F4360874ABED}"/>
              </a:ext>
            </a:extLst>
          </p:cNvPr>
          <p:cNvSpPr/>
          <p:nvPr/>
        </p:nvSpPr>
        <p:spPr>
          <a:xfrm>
            <a:off x="5311169" y="2967335"/>
            <a:ext cx="156966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5400" b="0" cap="none" spc="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谢谢</a:t>
            </a:r>
          </a:p>
        </p:txBody>
      </p:sp>
    </p:spTree>
    <p:extLst>
      <p:ext uri="{BB962C8B-B14F-4D97-AF65-F5344CB8AC3E}">
        <p14:creationId xmlns:p14="http://schemas.microsoft.com/office/powerpoint/2010/main" val="218870846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13516</TotalTime>
  <Words>237</Words>
  <Application>Microsoft Office PowerPoint</Application>
  <PresentationFormat>宽屏</PresentationFormat>
  <Paragraphs>15</Paragraphs>
  <Slides>4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4</vt:i4>
      </vt:variant>
    </vt:vector>
  </HeadingPairs>
  <TitlesOfParts>
    <vt:vector size="9" baseType="lpstr">
      <vt:lpstr>等线</vt:lpstr>
      <vt:lpstr>方正黑体_GBK</vt:lpstr>
      <vt:lpstr>方正楷体_GBK</vt:lpstr>
      <vt:lpstr>Arial</vt:lpstr>
      <vt:lpstr>Office 主题​​</vt:lpstr>
      <vt:lpstr>拓展知识 电动汽车的整车控制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lwk</dc:creator>
  <cp:lastModifiedBy>lwk</cp:lastModifiedBy>
  <cp:revision>113</cp:revision>
  <dcterms:created xsi:type="dcterms:W3CDTF">2020-03-16T09:44:54Z</dcterms:created>
  <dcterms:modified xsi:type="dcterms:W3CDTF">2025-09-15T00:38:22Z</dcterms:modified>
</cp:coreProperties>
</file>